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62" r:id="rId6"/>
    <p:sldId id="257" r:id="rId7"/>
    <p:sldId id="278" r:id="rId8"/>
    <p:sldId id="287" r:id="rId9"/>
    <p:sldId id="264" r:id="rId10"/>
    <p:sldId id="288" r:id="rId11"/>
    <p:sldId id="284" r:id="rId12"/>
    <p:sldId id="286" r:id="rId13"/>
    <p:sldId id="285" r:id="rId14"/>
    <p:sldId id="279" r:id="rId15"/>
    <p:sldId id="281" r:id="rId16"/>
    <p:sldId id="282" r:id="rId17"/>
    <p:sldId id="261" r:id="rId18"/>
    <p:sldId id="28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94B63-29B6-49A0-AADA-473A587B8F67}" v="6" dt="2020-09-01T07:46:59.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47"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EAB94B63-29B6-49A0-AADA-473A587B8F67}"/>
    <pc:docChg chg="modSld">
      <pc:chgData name="Pascalle Cup" userId="acdf420d-3d1b-463e-9173-44ff0cd1b36a" providerId="ADAL" clId="{EAB94B63-29B6-49A0-AADA-473A587B8F67}" dt="2020-09-01T07:46:59.898" v="9"/>
      <pc:docMkLst>
        <pc:docMk/>
      </pc:docMkLst>
      <pc:sldChg chg="modAnim">
        <pc:chgData name="Pascalle Cup" userId="acdf420d-3d1b-463e-9173-44ff0cd1b36a" providerId="ADAL" clId="{EAB94B63-29B6-49A0-AADA-473A587B8F67}" dt="2020-09-01T07:46:59.898" v="9"/>
        <pc:sldMkLst>
          <pc:docMk/>
          <pc:sldMk cId="183520909" sldId="279"/>
        </pc:sldMkLst>
      </pc:sldChg>
      <pc:sldChg chg="modSp modAnim">
        <pc:chgData name="Pascalle Cup" userId="acdf420d-3d1b-463e-9173-44ff0cd1b36a" providerId="ADAL" clId="{EAB94B63-29B6-49A0-AADA-473A587B8F67}" dt="2020-09-01T07:46:48.128" v="7"/>
        <pc:sldMkLst>
          <pc:docMk/>
          <pc:sldMk cId="4276157768" sldId="286"/>
        </pc:sldMkLst>
        <pc:spChg chg="mod">
          <ac:chgData name="Pascalle Cup" userId="acdf420d-3d1b-463e-9173-44ff0cd1b36a" providerId="ADAL" clId="{EAB94B63-29B6-49A0-AADA-473A587B8F67}" dt="2020-09-01T07:46:43.451" v="6" actId="20577"/>
          <ac:spMkLst>
            <pc:docMk/>
            <pc:sldMk cId="4276157768" sldId="286"/>
            <ac:spMk id="3" creationId="{07264EA8-5A24-4321-996C-8F4F3FDB6645}"/>
          </ac:spMkLst>
        </pc:spChg>
      </pc:sldChg>
      <pc:sldChg chg="modSp mod">
        <pc:chgData name="Pascalle Cup" userId="acdf420d-3d1b-463e-9173-44ff0cd1b36a" providerId="ADAL" clId="{EAB94B63-29B6-49A0-AADA-473A587B8F67}" dt="2020-09-01T07:46:02.937" v="3" actId="688"/>
        <pc:sldMkLst>
          <pc:docMk/>
          <pc:sldMk cId="779459895" sldId="288"/>
        </pc:sldMkLst>
        <pc:spChg chg="mod">
          <ac:chgData name="Pascalle Cup" userId="acdf420d-3d1b-463e-9173-44ff0cd1b36a" providerId="ADAL" clId="{EAB94B63-29B6-49A0-AADA-473A587B8F67}" dt="2020-09-01T07:46:02.937" v="3" actId="688"/>
          <ac:spMkLst>
            <pc:docMk/>
            <pc:sldMk cId="779459895" sldId="288"/>
            <ac:spMk id="10" creationId="{BD9A26BC-C294-4E52-AEFB-613FA7F668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1-9-2020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217468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leefbaarheid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4</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6</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7</a:t>
            </a:fld>
            <a:endParaRPr lang="nl-NL"/>
          </a:p>
        </p:txBody>
      </p:sp>
    </p:spTree>
    <p:extLst>
      <p:ext uri="{BB962C8B-B14F-4D97-AF65-F5344CB8AC3E}">
        <p14:creationId xmlns:p14="http://schemas.microsoft.com/office/powerpoint/2010/main" val="57491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11</a:t>
            </a:fld>
            <a:endParaRPr lang="en-US"/>
          </a:p>
        </p:txBody>
      </p:sp>
    </p:spTree>
    <p:extLst>
      <p:ext uri="{BB962C8B-B14F-4D97-AF65-F5344CB8AC3E}">
        <p14:creationId xmlns:p14="http://schemas.microsoft.com/office/powerpoint/2010/main" val="26098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341002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leefbarometer.nl/"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www.buurtmonitor.nl/" TargetMode="Externa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62&amp;v=O_hZPJKQpQc&amp;feature=emb_logo"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9BA23A-D16D-4B41-9363-6FFCFA91E1F0}"/>
              </a:ext>
            </a:extLst>
          </p:cNvPr>
          <p:cNvPicPr>
            <a:picLocks noChangeAspect="1"/>
          </p:cNvPicPr>
          <p:nvPr/>
        </p:nvPicPr>
        <p:blipFill>
          <a:blip r:embed="rId3"/>
          <a:stretch>
            <a:fillRect/>
          </a:stretch>
        </p:blipFill>
        <p:spPr>
          <a:xfrm>
            <a:off x="4597310" y="2650603"/>
            <a:ext cx="7080260" cy="3782288"/>
          </a:xfrm>
          <a:prstGeom prst="rect">
            <a:avLst/>
          </a:prstGeom>
          <a:noFill/>
        </p:spPr>
      </p:pic>
      <p:sp>
        <p:nvSpPr>
          <p:cNvPr id="3" name="Ondertitel 2"/>
          <p:cNvSpPr>
            <a:spLocks noGrp="1"/>
          </p:cNvSpPr>
          <p:nvPr>
            <p:ph sz="half" idx="2"/>
          </p:nvPr>
        </p:nvSpPr>
        <p:spPr>
          <a:xfrm>
            <a:off x="3206831" y="1293339"/>
            <a:ext cx="5384800" cy="4525963"/>
          </a:xfrm>
        </p:spPr>
        <p:txBody>
          <a:bodyPr>
            <a:normAutofit/>
          </a:bodyPr>
          <a:lstStyle/>
          <a:p>
            <a:pPr marL="0" indent="0">
              <a:buNone/>
            </a:pPr>
            <a:r>
              <a:rPr lang="nl-NL" dirty="0"/>
              <a:t>2020 – 2021 </a:t>
            </a:r>
          </a:p>
          <a:p>
            <a:pPr marL="0" indent="0">
              <a:buNone/>
            </a:pPr>
            <a:r>
              <a:rPr lang="nl-NL" dirty="0"/>
              <a:t>Jaar 1 </a:t>
            </a:r>
          </a:p>
          <a:p>
            <a:pPr marL="0" indent="0">
              <a:buNone/>
            </a:pPr>
            <a:r>
              <a:rPr lang="nl-NL" dirty="0"/>
              <a:t>Periode 1</a:t>
            </a:r>
          </a:p>
          <a:p>
            <a:pPr marL="0" indent="0">
              <a:buNone/>
            </a:pPr>
            <a:r>
              <a:rPr lang="nl-NL" dirty="0"/>
              <a:t>Les 1 </a:t>
            </a:r>
          </a:p>
        </p:txBody>
      </p:sp>
      <p:sp>
        <p:nvSpPr>
          <p:cNvPr id="6" name="Titel 5">
            <a:extLst>
              <a:ext uri="{FF2B5EF4-FFF2-40B4-BE49-F238E27FC236}">
                <a16:creationId xmlns:a16="http://schemas.microsoft.com/office/drawing/2014/main" id="{C6D20019-FB56-43A3-97E5-BBCC7E980EF9}"/>
              </a:ext>
            </a:extLst>
          </p:cNvPr>
          <p:cNvSpPr>
            <a:spLocks noGrp="1"/>
          </p:cNvSpPr>
          <p:nvPr>
            <p:ph type="title"/>
          </p:nvPr>
        </p:nvSpPr>
        <p:spPr/>
        <p:txBody>
          <a:bodyPr/>
          <a:lstStyle/>
          <a:p>
            <a:r>
              <a:rPr lang="nl-NL" dirty="0"/>
              <a:t>Welkom bij Stad en Wijk </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1D178FF6-B60F-4703-A44E-BDE90282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89" y="108857"/>
            <a:ext cx="6680368" cy="6640286"/>
          </a:xfrm>
          <a:prstGeom prst="rect">
            <a:avLst/>
          </a:prstGeom>
        </p:spPr>
      </p:pic>
      <p:sp>
        <p:nvSpPr>
          <p:cNvPr id="6" name="Rechthoek 5">
            <a:extLst>
              <a:ext uri="{FF2B5EF4-FFF2-40B4-BE49-F238E27FC236}">
                <a16:creationId xmlns:a16="http://schemas.microsoft.com/office/drawing/2014/main" id="{83BFDFB6-8129-4518-8423-61BE34CD2280}"/>
              </a:ext>
            </a:extLst>
          </p:cNvPr>
          <p:cNvSpPr/>
          <p:nvPr/>
        </p:nvSpPr>
        <p:spPr>
          <a:xfrm>
            <a:off x="1240972" y="1388907"/>
            <a:ext cx="3646714" cy="4339650"/>
          </a:xfrm>
          <a:prstGeom prst="rect">
            <a:avLst/>
          </a:prstGeom>
        </p:spPr>
        <p:txBody>
          <a:bodyPr wrap="square">
            <a:spAutoFit/>
          </a:bodyPr>
          <a:lstStyle/>
          <a:p>
            <a:r>
              <a:rPr lang="nl-NL" sz="2000" cap="all" dirty="0">
                <a:latin typeface="Arial" panose="020B0604020202020204" pitchFamily="34" charset="0"/>
                <a:cs typeface="Arial" panose="020B0604020202020204" pitchFamily="34" charset="0"/>
              </a:rPr>
              <a:t>JENNY LINDHOUT maakte deze Illustratie voor gemeente Culemborg. </a:t>
            </a:r>
          </a:p>
          <a:p>
            <a:endParaRPr lang="nl-NL" sz="2000" cap="all" dirty="0">
              <a:latin typeface="Arial" panose="020B0604020202020204" pitchFamily="34" charset="0"/>
              <a:cs typeface="Arial" panose="020B0604020202020204" pitchFamily="34" charset="0"/>
            </a:endParaRPr>
          </a:p>
          <a:p>
            <a:r>
              <a:rPr lang="nl-NL" sz="2000" cap="all" dirty="0">
                <a:latin typeface="Arial" panose="020B0604020202020204" pitchFamily="34" charset="0"/>
                <a:cs typeface="Arial" panose="020B0604020202020204" pitchFamily="34" charset="0"/>
              </a:rPr>
              <a:t>Culemborg krijgt een 7- van de inwoners: een mooi cijfer. </a:t>
            </a:r>
          </a:p>
          <a:p>
            <a:r>
              <a:rPr lang="nl-NL" sz="2000" cap="all" dirty="0">
                <a:latin typeface="Arial" panose="020B0604020202020204" pitchFamily="34" charset="0"/>
                <a:cs typeface="Arial" panose="020B0604020202020204" pitchFamily="34" charset="0"/>
              </a:rPr>
              <a:t>In de </a:t>
            </a:r>
            <a:r>
              <a:rPr lang="nl-NL" sz="2000" cap="all" dirty="0" err="1">
                <a:latin typeface="Arial" panose="020B0604020202020204" pitchFamily="34" charset="0"/>
                <a:cs typeface="Arial" panose="020B0604020202020204" pitchFamily="34" charset="0"/>
              </a:rPr>
              <a:t>infographic</a:t>
            </a:r>
            <a:r>
              <a:rPr lang="nl-NL" sz="2000" cap="all" dirty="0">
                <a:latin typeface="Arial" panose="020B0604020202020204" pitchFamily="34" charset="0"/>
                <a:cs typeface="Arial" panose="020B0604020202020204" pitchFamily="34" charset="0"/>
              </a:rPr>
              <a:t> kun je zien wat de inwoners weten te waarderen en waar nog wat verbeterpunten zijn.</a:t>
            </a:r>
          </a:p>
          <a:p>
            <a:br>
              <a:rPr lang="nl-NL" dirty="0"/>
            </a:br>
            <a:endParaRPr lang="nl-NL" dirty="0"/>
          </a:p>
        </p:txBody>
      </p:sp>
    </p:spTree>
    <p:extLst>
      <p:ext uri="{BB962C8B-B14F-4D97-AF65-F5344CB8AC3E}">
        <p14:creationId xmlns:p14="http://schemas.microsoft.com/office/powerpoint/2010/main" val="213532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solidFill>
                  <a:schemeClr val="accent6"/>
                </a:solidFill>
              </a:rPr>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2639616" y="1196752"/>
            <a:ext cx="9247584" cy="5016758"/>
          </a:xfrm>
          <a:prstGeom prst="rect">
            <a:avLst/>
          </a:prstGeom>
        </p:spPr>
        <p:txBody>
          <a:bodyPr wrap="square">
            <a:spAutoFit/>
          </a:bodyPr>
          <a:lstStyle/>
          <a:p>
            <a:r>
              <a:rPr lang="nl-NL" sz="2000" u="sng" dirty="0"/>
              <a:t>Wat zijn leefbare wijken?</a:t>
            </a:r>
          </a:p>
          <a:p>
            <a:r>
              <a:rPr lang="nl-NL" sz="20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000" dirty="0"/>
          </a:p>
          <a:p>
            <a:endParaRPr lang="nl-NL" sz="2000" dirty="0"/>
          </a:p>
          <a:p>
            <a:r>
              <a:rPr lang="nl-NL" sz="2000" u="sng" dirty="0"/>
              <a:t>Fysieke leefbaarheid</a:t>
            </a:r>
          </a:p>
          <a:p>
            <a:r>
              <a:rPr lang="nl-NL" sz="2000" dirty="0"/>
              <a:t>Fysieke leefbaarheid gaat om de tastbare zaken in een buurt, zoals de bestrating, het groen, bankjes, speelvoorzieningen, woningen en de openbare verlichting. </a:t>
            </a:r>
          </a:p>
          <a:p>
            <a:endParaRPr lang="nl-NL" sz="2000" dirty="0"/>
          </a:p>
          <a:p>
            <a:r>
              <a:rPr lang="nl-NL" sz="2000" u="sng" dirty="0"/>
              <a:t>Sociale leefbaarheid</a:t>
            </a:r>
          </a:p>
          <a:p>
            <a:r>
              <a:rPr lang="nl-NL" sz="20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6"/>
                </a:solidFill>
              </a:rPr>
              <a:t>Leefbaarheid meten</a:t>
            </a:r>
          </a:p>
        </p:txBody>
      </p:sp>
      <p:sp>
        <p:nvSpPr>
          <p:cNvPr id="3" name="Tijdelijke aanduiding voor inhoud 2"/>
          <p:cNvSpPr>
            <a:spLocks noGrp="1"/>
          </p:cNvSpPr>
          <p:nvPr>
            <p:ph idx="1"/>
          </p:nvPr>
        </p:nvSpPr>
        <p:spPr>
          <a:xfrm>
            <a:off x="2639616" y="1464767"/>
            <a:ext cx="8942784" cy="4929411"/>
          </a:xfrm>
        </p:spPr>
        <p:txBody>
          <a:bodyPr>
            <a:normAutofit lnSpcReduction="10000"/>
          </a:bodyPr>
          <a:lstStyle/>
          <a:p>
            <a:r>
              <a:rPr lang="nl-NL" dirty="0"/>
              <a:t>Is leefbaarheid meetbaar?</a:t>
            </a:r>
          </a:p>
          <a:p>
            <a:r>
              <a:rPr lang="nl-NL" dirty="0"/>
              <a:t>Hoe zou je het kunnen meten?</a:t>
            </a:r>
          </a:p>
          <a:p>
            <a:r>
              <a:rPr lang="nl-NL" dirty="0"/>
              <a:t>Wat is belangrijk om op te letten?</a:t>
            </a:r>
          </a:p>
          <a:p>
            <a:endParaRPr lang="nl-NL" dirty="0"/>
          </a:p>
          <a:p>
            <a:r>
              <a:rPr lang="nl-NL" dirty="0"/>
              <a:t>Hoe maken we onderscheid tussen objectieve en subjectieve leefbaarheid? </a:t>
            </a:r>
          </a:p>
          <a:p>
            <a:endParaRPr lang="nl-NL" dirty="0"/>
          </a:p>
          <a:p>
            <a:r>
              <a:rPr lang="nl-NL" dirty="0"/>
              <a:t>Wat betekent leefbaarheid voor jou?</a:t>
            </a:r>
          </a:p>
          <a:p>
            <a:r>
              <a:rPr lang="nl-NL" dirty="0"/>
              <a:t>Welke elementen maken jouw buurt leefbaar?       </a:t>
            </a:r>
            <a:br>
              <a:rPr lang="nl-NL" dirty="0"/>
            </a:br>
            <a:r>
              <a:rPr lang="nl-NL" dirty="0"/>
              <a:t>(of juist niet!)</a:t>
            </a:r>
          </a:p>
        </p:txBody>
      </p:sp>
    </p:spTree>
    <p:extLst>
      <p:ext uri="{BB962C8B-B14F-4D97-AF65-F5344CB8AC3E}">
        <p14:creationId xmlns:p14="http://schemas.microsoft.com/office/powerpoint/2010/main" val="20605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2229" y="1189182"/>
            <a:ext cx="8860565" cy="648072"/>
          </a:xfrm>
        </p:spPr>
        <p:txBody>
          <a:bodyPr/>
          <a:lstStyle/>
          <a:p>
            <a:r>
              <a:rPr lang="nl-NL" dirty="0">
                <a:solidFill>
                  <a:schemeClr val="accent6"/>
                </a:solidFill>
              </a:rPr>
              <a:t>Meten van leefbaarheid: de </a:t>
            </a:r>
            <a:r>
              <a:rPr lang="nl-NL" dirty="0" err="1">
                <a:solidFill>
                  <a:schemeClr val="accent6"/>
                </a:solidFill>
              </a:rPr>
              <a:t>Leefbaarometer</a:t>
            </a:r>
            <a:r>
              <a:rPr lang="nl-NL" dirty="0">
                <a:solidFill>
                  <a:schemeClr val="accent6"/>
                </a:solidFill>
              </a:rPr>
              <a:t>	</a:t>
            </a:r>
          </a:p>
        </p:txBody>
      </p:sp>
      <p:sp>
        <p:nvSpPr>
          <p:cNvPr id="3" name="Tijdelijke aanduiding voor inhoud 2"/>
          <p:cNvSpPr>
            <a:spLocks noGrp="1"/>
          </p:cNvSpPr>
          <p:nvPr>
            <p:ph idx="1"/>
          </p:nvPr>
        </p:nvSpPr>
        <p:spPr>
          <a:xfrm>
            <a:off x="1262229" y="1697672"/>
            <a:ext cx="10694419" cy="4226584"/>
          </a:xfrm>
        </p:spPr>
        <p:txBody>
          <a:bodyPr>
            <a:normAutofit/>
          </a:bodyPr>
          <a:lstStyle/>
          <a:p>
            <a:pPr marL="0" indent="0">
              <a:buNone/>
            </a:pPr>
            <a:r>
              <a:rPr lang="nl-NL" sz="2400" dirty="0">
                <a:hlinkClick r:id="rId2"/>
              </a:rPr>
              <a:t>http://www.leefbaarometer.nl/</a:t>
            </a:r>
            <a:endParaRPr lang="nl-NL" sz="2400" dirty="0"/>
          </a:p>
          <a:p>
            <a:pPr marL="0" indent="0">
              <a:buNone/>
            </a:pPr>
            <a:endParaRPr lang="nl-NL" sz="2400" dirty="0"/>
          </a:p>
          <a:p>
            <a:pPr marL="0" indent="0">
              <a:buNone/>
            </a:pPr>
            <a:r>
              <a:rPr lang="nl-NL" sz="2400" dirty="0"/>
              <a:t>De </a:t>
            </a:r>
            <a:r>
              <a:rPr lang="nl-NL" sz="2400" dirty="0" err="1"/>
              <a:t>Leefbaarometer</a:t>
            </a:r>
            <a:r>
              <a:rPr lang="nl-NL" sz="2400" dirty="0"/>
              <a:t> geeft online informatie over de leefbaarheid in alle buurten en wijken. Het geeft de situatie in de wijk weer, maar ook ontwikkelingen en achtergronden van de buurt.</a:t>
            </a:r>
          </a:p>
          <a:p>
            <a:pPr marL="0" indent="0">
              <a:buNone/>
            </a:pPr>
            <a:endParaRPr lang="nl-NL" sz="2400" dirty="0"/>
          </a:p>
          <a:p>
            <a:pPr marL="0" indent="0">
              <a:buNone/>
            </a:pPr>
            <a:r>
              <a:rPr lang="nl-NL" sz="2400"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738500" y="279563"/>
            <a:ext cx="5603983" cy="476017"/>
          </a:xfrm>
          <a:prstGeom prst="rect">
            <a:avLst/>
          </a:prstGeom>
          <a:noFill/>
        </p:spPr>
        <p:txBody>
          <a:bodyPr wrap="square" rtlCol="0">
            <a:spAutoFit/>
          </a:bodyPr>
          <a:lstStyle/>
          <a:p>
            <a:pPr lvl="0" fontAlgn="base">
              <a:spcBef>
                <a:spcPct val="0"/>
              </a:spcBef>
              <a:spcAft>
                <a:spcPct val="0"/>
              </a:spcAft>
            </a:pPr>
            <a:r>
              <a:rPr lang="nl-NL" sz="2400" b="1" dirty="0">
                <a:solidFill>
                  <a:schemeClr val="accent6"/>
                </a:solidFill>
                <a:latin typeface="Arial" charset="0"/>
                <a:cs typeface="Arial" charset="0"/>
              </a:rPr>
              <a:t>2021_MLO_1_Mijn wijk</a:t>
            </a:r>
          </a:p>
        </p:txBody>
      </p:sp>
      <p:sp>
        <p:nvSpPr>
          <p:cNvPr id="5" name="Text Box 7"/>
          <p:cNvSpPr txBox="1">
            <a:spLocks noChangeArrowheads="1"/>
          </p:cNvSpPr>
          <p:nvPr/>
        </p:nvSpPr>
        <p:spPr bwMode="auto">
          <a:xfrm>
            <a:off x="1722792" y="879577"/>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0070C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en verbetervoorstellen doen om de leefbaarheid te vergroten. </a:t>
            </a:r>
          </a:p>
        </p:txBody>
      </p:sp>
      <p:sp>
        <p:nvSpPr>
          <p:cNvPr id="6" name="Text Box 8"/>
          <p:cNvSpPr txBox="1">
            <a:spLocks noChangeArrowheads="1"/>
          </p:cNvSpPr>
          <p:nvPr/>
        </p:nvSpPr>
        <p:spPr bwMode="auto">
          <a:xfrm>
            <a:off x="1722793" y="2003848"/>
            <a:ext cx="4586840" cy="229293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0070C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en de leefbaarheid je eigen wijk in beeld brengt, met daarin: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beschrijving van je wijk.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overzichtskaart van de wijk.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Belangrijke ontwikkelingen in de wijk/buurt.  </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13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je conclusies (kwaliteitsniveau + toelichting) bij de foto’s.</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aan waar de foto’s gemaakt zijn in de overzichtskaart.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sociale en fysieke kenmerken van jouw wijk</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Bronvermelding.</a:t>
            </a:r>
          </a:p>
        </p:txBody>
      </p:sp>
      <p:sp>
        <p:nvSpPr>
          <p:cNvPr id="7" name="Text Box 9"/>
          <p:cNvSpPr txBox="1">
            <a:spLocks noChangeArrowheads="1"/>
          </p:cNvSpPr>
          <p:nvPr/>
        </p:nvSpPr>
        <p:spPr bwMode="auto">
          <a:xfrm>
            <a:off x="1722793" y="4403543"/>
            <a:ext cx="4586840" cy="2108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0070C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kaart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Ga op wijkschouw in je wijk. Neem de kaart, camera en het schouwboekje mee. </a:t>
            </a:r>
          </a:p>
          <a:p>
            <a:pPr marL="171450" indent="-171450" fontAlgn="base">
              <a:spcBef>
                <a:spcPct val="0"/>
              </a:spcBef>
              <a:spcAft>
                <a:spcPct val="0"/>
              </a:spcAft>
              <a:buFont typeface="Arial" pitchFamily="34" charset="0"/>
              <a:buChar char="•"/>
              <a:tabLst/>
            </a:pPr>
            <a:r>
              <a:rPr lang="nl-NL" sz="1200">
                <a:latin typeface="+mn-lt"/>
                <a:ea typeface="Calibri" pitchFamily="34" charset="0"/>
                <a:cs typeface="Arial"/>
              </a:rPr>
              <a:t>Zoek ten minste1 0 plekken die je gaat beoordelen. Geef deze </a:t>
            </a:r>
            <a:r>
              <a:rPr lang="nl-NL" sz="1200" dirty="0">
                <a:latin typeface="+mn-lt"/>
                <a:ea typeface="Calibri" pitchFamily="34" charset="0"/>
                <a:cs typeface="Arial"/>
              </a:rPr>
              <a:t>plekken aan op je kaart. </a:t>
            </a:r>
            <a:endParaRPr lang="nl-NL" sz="1200" dirty="0">
              <a:latin typeface="+mn-lt"/>
              <a:ea typeface="Calibri" pitchFamily="34" charset="0"/>
              <a:cs typeface="Arial" panose="020B0604020202020204" pitchFamily="34" charset="0"/>
            </a:endParaRP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sociale en de fysieke kenmerken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lijst van maatregelen die de leefbaarheid in jouw wijk zouden vergroten. Geef aan welke organisaties verantwoordelijk zijn voor de maatregelen.</a:t>
            </a:r>
          </a:p>
        </p:txBody>
      </p:sp>
      <p:sp>
        <p:nvSpPr>
          <p:cNvPr id="8" name="Text Box 14"/>
          <p:cNvSpPr txBox="1">
            <a:spLocks noChangeArrowheads="1"/>
          </p:cNvSpPr>
          <p:nvPr/>
        </p:nvSpPr>
        <p:spPr bwMode="auto">
          <a:xfrm>
            <a:off x="7143231" y="3539951"/>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11" name="Text Box 14"/>
          <p:cNvSpPr txBox="1">
            <a:spLocks noChangeArrowheads="1"/>
          </p:cNvSpPr>
          <p:nvPr/>
        </p:nvSpPr>
        <p:spPr bwMode="auto">
          <a:xfrm>
            <a:off x="7143231" y="2784939"/>
            <a:ext cx="4552379" cy="59400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 over de SWOT-analyse</a:t>
            </a:r>
          </a:p>
          <a:p>
            <a:pPr marL="0" indent="-171450" defTabSz="914400" fontAlgn="base">
              <a:lnSpc>
                <a:spcPct val="80000"/>
              </a:lnSpc>
              <a:spcBef>
                <a:spcPct val="0"/>
              </a:spcBef>
              <a:spcAft>
                <a:spcPct val="0"/>
              </a:spcAft>
              <a:buFont typeface="Arial" pitchFamily="34" charset="0"/>
              <a:buChar char="•"/>
              <a:tabLst>
                <a:tab pos="176213" algn="l"/>
                <a:tab pos="1163638" algn="l"/>
              </a:tabLst>
              <a:defRPr/>
            </a:pPr>
            <a:r>
              <a:rPr lang="nl-NL" sz="1200" dirty="0">
                <a:latin typeface="+mn-lt"/>
                <a:ea typeface="Calibri" pitchFamily="34" charset="0"/>
                <a:cs typeface="Arial" panose="020B0604020202020204" pitchFamily="34" charset="0"/>
              </a:rPr>
              <a:t>Les over de leefbaarheid van een wijk</a:t>
            </a:r>
          </a:p>
        </p:txBody>
      </p:sp>
      <p:sp>
        <p:nvSpPr>
          <p:cNvPr id="13" name="Text Box 17"/>
          <p:cNvSpPr txBox="1">
            <a:spLocks noChangeArrowheads="1"/>
          </p:cNvSpPr>
          <p:nvPr/>
        </p:nvSpPr>
        <p:spPr bwMode="auto">
          <a:xfrm>
            <a:off x="7143231" y="915544"/>
            <a:ext cx="4552379" cy="1738938"/>
          </a:xfrm>
          <a:prstGeom prst="rect">
            <a:avLst/>
          </a:prstGeom>
          <a:noFill/>
          <a:ln w="9525">
            <a:solidFill>
              <a:schemeClr val="tx1"/>
            </a:solidFill>
            <a:miter lim="800000"/>
            <a:headEnd/>
            <a:tailEnd/>
          </a:ln>
          <a:effectLst/>
        </p:spPr>
        <p:txBody>
          <a:bodyPr wrap="square">
            <a:spAutoFit/>
          </a:bodyPr>
          <a:lstStyle/>
          <a:p>
            <a:pPr lvl="0" fontAlgn="base">
              <a:spcBef>
                <a:spcPct val="0"/>
              </a:spcBef>
              <a:spcAft>
                <a:spcPct val="0"/>
              </a:spcAft>
            </a:pPr>
            <a:r>
              <a:rPr lang="nl-NL" sz="1100" b="1" dirty="0">
                <a:solidFill>
                  <a:srgbClr val="0070C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Je wordt een groepje feedback </a:t>
            </a:r>
            <a:r>
              <a:rPr lang="nl-NL" sz="1200" dirty="0" err="1">
                <a:ea typeface="Calibri" pitchFamily="34" charset="0"/>
                <a:cs typeface="Arial" panose="020B0604020202020204" pitchFamily="34" charset="0"/>
              </a:rPr>
              <a:t>friends</a:t>
            </a:r>
            <a:r>
              <a:rPr lang="nl-NL" sz="1200" dirty="0">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lvl="0" fontAlgn="base">
              <a:spcBef>
                <a:spcPct val="0"/>
              </a:spcBef>
              <a:spcAft>
                <a:spcPct val="0"/>
              </a:spcAft>
              <a:defRPr/>
            </a:pPr>
            <a:r>
              <a:rPr lang="nl-NL" sz="1200" dirty="0">
                <a:cs typeface="Arial" panose="020B0604020202020204" pitchFamily="34" charset="0"/>
              </a:rPr>
              <a:t>Deadline product: 14 september 2020</a:t>
            </a:r>
          </a:p>
        </p:txBody>
      </p:sp>
      <p:pic>
        <p:nvPicPr>
          <p:cNvPr id="9" name="Afbeelding 8"/>
          <p:cNvPicPr>
            <a:picLocks noChangeAspect="1"/>
          </p:cNvPicPr>
          <p:nvPr/>
        </p:nvPicPr>
        <p:blipFill rotWithShape="1">
          <a:blip r:embed="rId5"/>
          <a:srcRect l="21805" r="10840"/>
          <a:stretch/>
        </p:blipFill>
        <p:spPr>
          <a:xfrm>
            <a:off x="1349233" y="874590"/>
            <a:ext cx="299335" cy="412425"/>
          </a:xfrm>
          <a:prstGeom prst="rect">
            <a:avLst/>
          </a:prstGeom>
        </p:spPr>
      </p:pic>
      <p:pic>
        <p:nvPicPr>
          <p:cNvPr id="12" name="Afbeelding 11"/>
          <p:cNvPicPr>
            <a:picLocks noChangeAspect="1"/>
          </p:cNvPicPr>
          <p:nvPr/>
        </p:nvPicPr>
        <p:blipFill>
          <a:blip r:embed="rId6"/>
          <a:stretch>
            <a:fillRect/>
          </a:stretch>
        </p:blipFill>
        <p:spPr>
          <a:xfrm>
            <a:off x="1367255" y="2003848"/>
            <a:ext cx="263290" cy="321303"/>
          </a:xfrm>
          <a:prstGeom prst="rect">
            <a:avLst/>
          </a:prstGeom>
        </p:spPr>
      </p:pic>
      <p:pic>
        <p:nvPicPr>
          <p:cNvPr id="14" name="Afbeelding 13"/>
          <p:cNvPicPr>
            <a:picLocks noChangeAspect="1"/>
          </p:cNvPicPr>
          <p:nvPr/>
        </p:nvPicPr>
        <p:blipFill>
          <a:blip r:embed="rId7"/>
          <a:stretch>
            <a:fillRect/>
          </a:stretch>
        </p:blipFill>
        <p:spPr>
          <a:xfrm>
            <a:off x="1382285" y="4589597"/>
            <a:ext cx="266283" cy="416301"/>
          </a:xfrm>
          <a:prstGeom prst="rect">
            <a:avLst/>
          </a:prstGeom>
        </p:spPr>
      </p:pic>
      <p:pic>
        <p:nvPicPr>
          <p:cNvPr id="16" name="Afbeelding 15"/>
          <p:cNvPicPr>
            <a:picLocks noChangeAspect="1"/>
          </p:cNvPicPr>
          <p:nvPr/>
        </p:nvPicPr>
        <p:blipFill>
          <a:blip r:embed="rId8"/>
          <a:stretch>
            <a:fillRect/>
          </a:stretch>
        </p:blipFill>
        <p:spPr>
          <a:xfrm>
            <a:off x="6683194" y="949276"/>
            <a:ext cx="385812" cy="263054"/>
          </a:xfrm>
          <a:prstGeom prst="rect">
            <a:avLst/>
          </a:prstGeom>
        </p:spPr>
      </p:pic>
      <p:pic>
        <p:nvPicPr>
          <p:cNvPr id="17" name="Afbeelding 16"/>
          <p:cNvPicPr>
            <a:picLocks noChangeAspect="1"/>
          </p:cNvPicPr>
          <p:nvPr/>
        </p:nvPicPr>
        <p:blipFill>
          <a:blip r:embed="rId9"/>
          <a:stretch>
            <a:fillRect/>
          </a:stretch>
        </p:blipFill>
        <p:spPr>
          <a:xfrm>
            <a:off x="6739946" y="3544544"/>
            <a:ext cx="299225" cy="290796"/>
          </a:xfrm>
          <a:prstGeom prst="rect">
            <a:avLst/>
          </a:prstGeom>
        </p:spPr>
      </p:pic>
      <p:pic>
        <p:nvPicPr>
          <p:cNvPr id="23" name="Afbeelding 22"/>
          <p:cNvPicPr>
            <a:picLocks noChangeAspect="1"/>
          </p:cNvPicPr>
          <p:nvPr/>
        </p:nvPicPr>
        <p:blipFill rotWithShape="1">
          <a:blip r:embed="rId10"/>
          <a:srcRect l="17050" t="33024" r="61669" b="30375"/>
          <a:stretch/>
        </p:blipFill>
        <p:spPr>
          <a:xfrm>
            <a:off x="6727566" y="2784939"/>
            <a:ext cx="269390" cy="260485"/>
          </a:xfrm>
          <a:prstGeom prst="rect">
            <a:avLst/>
          </a:prstGeom>
        </p:spPr>
      </p:pic>
      <p:sp>
        <p:nvSpPr>
          <p:cNvPr id="25" name="Tekstvak 24"/>
          <p:cNvSpPr txBox="1"/>
          <p:nvPr/>
        </p:nvSpPr>
        <p:spPr>
          <a:xfrm>
            <a:off x="8731623" y="415987"/>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3" name="Afbeelding 2"/>
          <p:cNvPicPr>
            <a:picLocks noChangeAspect="1"/>
          </p:cNvPicPr>
          <p:nvPr/>
        </p:nvPicPr>
        <p:blipFill>
          <a:blip r:embed="rId11"/>
          <a:stretch>
            <a:fillRect/>
          </a:stretch>
        </p:blipFill>
        <p:spPr>
          <a:xfrm>
            <a:off x="9364697" y="4886286"/>
            <a:ext cx="2572735" cy="1560711"/>
          </a:xfrm>
          <a:prstGeom prst="rect">
            <a:avLst/>
          </a:prstGeom>
        </p:spPr>
      </p:pic>
      <p:pic>
        <p:nvPicPr>
          <p:cNvPr id="15" name="Afbeelding 14"/>
          <p:cNvPicPr>
            <a:picLocks noChangeAspect="1"/>
          </p:cNvPicPr>
          <p:nvPr/>
        </p:nvPicPr>
        <p:blipFill>
          <a:blip r:embed="rId12"/>
          <a:stretch>
            <a:fillRect/>
          </a:stretch>
        </p:blipFill>
        <p:spPr>
          <a:xfrm>
            <a:off x="7143231" y="5133245"/>
            <a:ext cx="1786283" cy="1188823"/>
          </a:xfrm>
          <a:prstGeom prst="rect">
            <a:avLst/>
          </a:prstGeom>
        </p:spPr>
      </p:pic>
      <p:sp>
        <p:nvSpPr>
          <p:cNvPr id="10" name="Rechthoek 9"/>
          <p:cNvSpPr/>
          <p:nvPr/>
        </p:nvSpPr>
        <p:spPr>
          <a:xfrm>
            <a:off x="6371420" y="6377230"/>
            <a:ext cx="6096000" cy="307777"/>
          </a:xfrm>
          <a:prstGeom prst="rect">
            <a:avLst/>
          </a:prstGeom>
        </p:spPr>
        <p:txBody>
          <a:bodyPr>
            <a:spAutoFit/>
          </a:bodyPr>
          <a:lstStyle/>
          <a:p>
            <a:pPr lvl="0" fontAlgn="base">
              <a:spcBef>
                <a:spcPct val="0"/>
              </a:spcBef>
              <a:spcAft>
                <a:spcPct val="0"/>
              </a:spcAft>
            </a:pPr>
            <a:r>
              <a:rPr lang="nl-NL" sz="1400" dirty="0">
                <a:solidFill>
                  <a:prstClr val="black"/>
                </a:solidFill>
                <a:latin typeface="Arial" charset="0"/>
                <a:cs typeface="Arial" charset="0"/>
              </a:rPr>
              <a:t>Iedereen wil een leefbare woonomgeving, wat betekent dat in jouw wijk?</a:t>
            </a:r>
          </a:p>
        </p:txBody>
      </p:sp>
    </p:spTree>
    <p:extLst>
      <p:ext uri="{BB962C8B-B14F-4D97-AF65-F5344CB8AC3E}">
        <p14:creationId xmlns:p14="http://schemas.microsoft.com/office/powerpoint/2010/main" val="209160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flesdop&#10;&#10;Automatisch gegenereerde beschrijving">
            <a:extLst>
              <a:ext uri="{FF2B5EF4-FFF2-40B4-BE49-F238E27FC236}">
                <a16:creationId xmlns:a16="http://schemas.microsoft.com/office/drawing/2014/main" id="{FCB08297-6DEA-423A-94FC-9D8AE8E3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737" y="190500"/>
            <a:ext cx="6494876" cy="6477000"/>
          </a:xfrm>
          <a:prstGeom prst="rect">
            <a:avLst/>
          </a:prstGeom>
        </p:spPr>
      </p:pic>
    </p:spTree>
    <p:extLst>
      <p:ext uri="{BB962C8B-B14F-4D97-AF65-F5344CB8AC3E}">
        <p14:creationId xmlns:p14="http://schemas.microsoft.com/office/powerpoint/2010/main" val="40246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228" y="985799"/>
            <a:ext cx="8860565" cy="648072"/>
          </a:xfrm>
        </p:spPr>
        <p:txBody>
          <a:bodyPr/>
          <a:lstStyle/>
          <a:p>
            <a:r>
              <a:rPr lang="nl-NL" dirty="0"/>
              <a:t>Waar denken jullie aan bij Stad &amp; wijk?</a:t>
            </a:r>
          </a:p>
        </p:txBody>
      </p:sp>
      <p:pic>
        <p:nvPicPr>
          <p:cNvPr id="2050" name="Picture 2" descr="Afbeeldingsresultaat voor leefbare stad">
            <a:extLst>
              <a:ext uri="{FF2B5EF4-FFF2-40B4-BE49-F238E27FC236}">
                <a16:creationId xmlns:a16="http://schemas.microsoft.com/office/drawing/2014/main" id="{A9133832-D71C-4BBC-83B8-207D8D3C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142" y="1502229"/>
            <a:ext cx="8809623" cy="547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5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5717" y="897025"/>
            <a:ext cx="8860565" cy="648072"/>
          </a:xfrm>
        </p:spPr>
        <p:txBody>
          <a:bodyPr/>
          <a:lstStyle/>
          <a:p>
            <a:r>
              <a:rPr lang="nl-NL" dirty="0"/>
              <a:t>Inhoud van deze les:</a:t>
            </a:r>
          </a:p>
        </p:txBody>
      </p:sp>
      <p:sp>
        <p:nvSpPr>
          <p:cNvPr id="3" name="Tijdelijke aanduiding voor inhoud 2"/>
          <p:cNvSpPr>
            <a:spLocks noGrp="1"/>
          </p:cNvSpPr>
          <p:nvPr>
            <p:ph idx="1"/>
          </p:nvPr>
        </p:nvSpPr>
        <p:spPr>
          <a:xfrm>
            <a:off x="1665717" y="1545097"/>
            <a:ext cx="5415644" cy="3484103"/>
          </a:xfrm>
        </p:spPr>
        <p:txBody>
          <a:bodyPr>
            <a:noAutofit/>
          </a:bodyPr>
          <a:lstStyle/>
          <a:p>
            <a:pPr marL="457200" indent="-457200">
              <a:buFont typeface="+mj-lt"/>
              <a:buAutoNum type="arabicPeriod"/>
            </a:pPr>
            <a:r>
              <a:rPr lang="nl-NL" sz="2400" dirty="0"/>
              <a:t>Introductie </a:t>
            </a:r>
          </a:p>
          <a:p>
            <a:pPr marL="457200" indent="-457200">
              <a:buFont typeface="+mj-lt"/>
              <a:buAutoNum type="arabicPeriod"/>
            </a:pPr>
            <a:r>
              <a:rPr lang="nl-NL" sz="2400" dirty="0"/>
              <a:t>Wat is Stad &amp; wijk?</a:t>
            </a:r>
          </a:p>
          <a:p>
            <a:pPr marL="457200" indent="-457200">
              <a:buFont typeface="+mj-lt"/>
              <a:buAutoNum type="arabicPeriod"/>
            </a:pPr>
            <a:r>
              <a:rPr lang="nl-NL" sz="2400" dirty="0"/>
              <a:t>Leefbaarheid </a:t>
            </a:r>
          </a:p>
          <a:p>
            <a:pPr marL="0" indent="0">
              <a:buNone/>
            </a:pPr>
            <a:r>
              <a:rPr lang="nl-NL" sz="2400" dirty="0"/>
              <a:t> 	- Fysiek	</a:t>
            </a:r>
          </a:p>
          <a:p>
            <a:pPr marL="0" indent="0">
              <a:buNone/>
            </a:pPr>
            <a:r>
              <a:rPr lang="nl-NL" sz="2400" dirty="0"/>
              <a:t>	- Sociaal </a:t>
            </a:r>
          </a:p>
          <a:p>
            <a:pPr marL="0" indent="0">
              <a:buNone/>
            </a:pPr>
            <a:r>
              <a:rPr lang="nl-NL" sz="2400" dirty="0"/>
              <a:t>4. Hoe zit het met de leefbaarheid in jouw omgeving? </a:t>
            </a:r>
          </a:p>
          <a:p>
            <a:pPr marL="0" indent="0">
              <a:buNone/>
            </a:pPr>
            <a:r>
              <a:rPr lang="nl-NL" sz="2400" dirty="0"/>
              <a:t>5. Doelen voor de komende periode </a:t>
            </a:r>
          </a:p>
          <a:p>
            <a:pPr marL="0" indent="0">
              <a:buNone/>
            </a:pPr>
            <a:r>
              <a:rPr lang="nl-NL" sz="2400" dirty="0"/>
              <a:t>6. Afronding: tijd voor laatste vragen! </a:t>
            </a:r>
          </a:p>
        </p:txBody>
      </p:sp>
      <p:pic>
        <p:nvPicPr>
          <p:cNvPr id="4" name="Afbeelding 3">
            <a:extLst>
              <a:ext uri="{FF2B5EF4-FFF2-40B4-BE49-F238E27FC236}">
                <a16:creationId xmlns:a16="http://schemas.microsoft.com/office/drawing/2014/main" id="{E6AC1002-85FE-41C3-A23E-B0C96E016C8C}"/>
              </a:ext>
            </a:extLst>
          </p:cNvPr>
          <p:cNvPicPr>
            <a:picLocks noChangeAspect="1"/>
          </p:cNvPicPr>
          <p:nvPr/>
        </p:nvPicPr>
        <p:blipFill>
          <a:blip r:embed="rId2"/>
          <a:stretch>
            <a:fillRect/>
          </a:stretch>
        </p:blipFill>
        <p:spPr>
          <a:xfrm>
            <a:off x="7081361" y="897025"/>
            <a:ext cx="4571982" cy="4730889"/>
          </a:xfrm>
          <a:prstGeom prst="rect">
            <a:avLst/>
          </a:prstGeom>
        </p:spPr>
      </p:pic>
    </p:spTree>
    <p:extLst>
      <p:ext uri="{BB962C8B-B14F-4D97-AF65-F5344CB8AC3E}">
        <p14:creationId xmlns:p14="http://schemas.microsoft.com/office/powerpoint/2010/main" val="155142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798653" y="964294"/>
            <a:ext cx="11030673" cy="4929411"/>
          </a:xfrm>
        </p:spPr>
        <p:txBody>
          <a:bodyPr/>
          <a:lstStyle/>
          <a:p>
            <a:pPr marL="0" indent="0">
              <a:buNone/>
            </a:pPr>
            <a:r>
              <a:rPr lang="nl-NL" b="1" dirty="0">
                <a:solidFill>
                  <a:schemeClr val="accent6"/>
                </a:solidFill>
              </a:rPr>
              <a:t>Leefbaarheid</a:t>
            </a:r>
            <a:endParaRPr lang="nl-NL" dirty="0"/>
          </a:p>
          <a:p>
            <a:pPr marL="0" indent="0">
              <a:buNone/>
            </a:pPr>
            <a:r>
              <a:rPr lang="nl-NL" sz="24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pPr marL="0" indent="0">
              <a:buNone/>
            </a:pPr>
            <a:endParaRPr lang="nl-NL" dirty="0"/>
          </a:p>
        </p:txBody>
      </p:sp>
      <p:pic>
        <p:nvPicPr>
          <p:cNvPr id="1026" name="Picture 2" descr="Spelende kinderen | Overig foto van kosmopol | Zoom.nl">
            <a:extLst>
              <a:ext uri="{FF2B5EF4-FFF2-40B4-BE49-F238E27FC236}">
                <a16:creationId xmlns:a16="http://schemas.microsoft.com/office/drawing/2014/main" id="{68F3E9A6-3D2B-4BA7-922E-53FA29C3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951" y="47335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B05F727-F287-4B95-A386-EBAE05F6F4E6}"/>
              </a:ext>
            </a:extLst>
          </p:cNvPr>
          <p:cNvPicPr>
            <a:picLocks noChangeAspect="1"/>
          </p:cNvPicPr>
          <p:nvPr/>
        </p:nvPicPr>
        <p:blipFill>
          <a:blip r:embed="rId4"/>
          <a:stretch>
            <a:fillRect/>
          </a:stretch>
        </p:blipFill>
        <p:spPr>
          <a:xfrm>
            <a:off x="6313989" y="3758537"/>
            <a:ext cx="2619375" cy="1743075"/>
          </a:xfrm>
          <a:prstGeom prst="rect">
            <a:avLst/>
          </a:prstGeom>
        </p:spPr>
      </p:pic>
      <p:pic>
        <p:nvPicPr>
          <p:cNvPr id="1028" name="Picture 4" descr="Groene Straat Training">
            <a:extLst>
              <a:ext uri="{FF2B5EF4-FFF2-40B4-BE49-F238E27FC236}">
                <a16:creationId xmlns:a16="http://schemas.microsoft.com/office/drawing/2014/main" id="{FF1F1D21-0708-4A12-BFA7-6998B8A95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452" y="474437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17150AF-7B35-4723-B196-39E3A72B6B5C}"/>
              </a:ext>
            </a:extLst>
          </p:cNvPr>
          <p:cNvPicPr>
            <a:picLocks noChangeAspect="1"/>
          </p:cNvPicPr>
          <p:nvPr/>
        </p:nvPicPr>
        <p:blipFill>
          <a:blip r:embed="rId6"/>
          <a:stretch>
            <a:fillRect/>
          </a:stretch>
        </p:blipFill>
        <p:spPr>
          <a:xfrm>
            <a:off x="365083" y="3823866"/>
            <a:ext cx="2505075" cy="1819275"/>
          </a:xfrm>
          <a:prstGeom prst="rect">
            <a:avLst/>
          </a:prstGeom>
        </p:spPr>
      </p:pic>
    </p:spTree>
    <p:extLst>
      <p:ext uri="{BB962C8B-B14F-4D97-AF65-F5344CB8AC3E}">
        <p14:creationId xmlns:p14="http://schemas.microsoft.com/office/powerpoint/2010/main" val="266357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5E715F-0A0F-4A6A-BC28-148407A5266B}"/>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nl-NL" b="1" kern="1200">
                <a:latin typeface="Arial" pitchFamily="34" charset="0"/>
                <a:ea typeface="+mj-ea"/>
                <a:cs typeface="Arial" pitchFamily="34" charset="0"/>
              </a:rPr>
              <a:t>Stad en wijk periode 1</a:t>
            </a:r>
            <a:endParaRPr lang="nl-NL" kern="1200">
              <a:latin typeface="Arial" pitchFamily="34" charset="0"/>
              <a:ea typeface="+mj-ea"/>
              <a:cs typeface="Arial" pitchFamily="34" charset="0"/>
            </a:endParaRPr>
          </a:p>
        </p:txBody>
      </p:sp>
      <p:sp>
        <p:nvSpPr>
          <p:cNvPr id="3" name="Tekstvak 2">
            <a:extLst>
              <a:ext uri="{FF2B5EF4-FFF2-40B4-BE49-F238E27FC236}">
                <a16:creationId xmlns:a16="http://schemas.microsoft.com/office/drawing/2014/main" id="{0928E654-AF32-4F50-B4C7-E9771E30FFEF}"/>
              </a:ext>
            </a:extLst>
          </p:cNvPr>
          <p:cNvSpPr txBox="1"/>
          <p:nvPr/>
        </p:nvSpPr>
        <p:spPr>
          <a:xfrm>
            <a:off x="609600" y="1600201"/>
            <a:ext cx="53848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000" dirty="0">
                <a:latin typeface="Arial" pitchFamily="34" charset="0"/>
                <a:cs typeface="Arial" pitchFamily="34" charset="0"/>
              </a:rPr>
              <a:t>Deze periode staat de leefbaarheid van je eigen wijk, dorp of stad centraal. Je hebt al een subjectief beeld van de leefbaarheid (je eigen ervaring en mening) en door de lessen Stad en Wijk en een zogenaamde wijkschouw krijg je een meer objectief beeld. </a:t>
            </a:r>
          </a:p>
          <a:p>
            <a:pPr>
              <a:lnSpc>
                <a:spcPct val="90000"/>
              </a:lnSpc>
              <a:spcBef>
                <a:spcPct val="20000"/>
              </a:spcBef>
              <a:buFont typeface="Arial" pitchFamily="34" charset="0"/>
            </a:pPr>
            <a:endParaRPr lang="nl-NL" sz="2000" dirty="0">
              <a:latin typeface="Arial" pitchFamily="34" charset="0"/>
              <a:cs typeface="Arial" pitchFamily="34" charset="0"/>
            </a:endParaRPr>
          </a:p>
          <a:p>
            <a:pPr>
              <a:lnSpc>
                <a:spcPct val="90000"/>
              </a:lnSpc>
              <a:spcBef>
                <a:spcPct val="20000"/>
              </a:spcBef>
              <a:buFont typeface="Arial" pitchFamily="34" charset="0"/>
            </a:pPr>
            <a:r>
              <a:rPr lang="nl-NL" sz="2000" dirty="0">
                <a:latin typeface="Arial" pitchFamily="34" charset="0"/>
                <a:cs typeface="Arial" pitchFamily="34" charset="0"/>
              </a:rPr>
              <a:t>In deze periode besteden we aandacht aan:</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en fysieke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Subjectieve en objectieve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cohesie, voorzieningen en bewonersparticipatie </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Demografie, doelgroepen, SWOT-analyse. </a:t>
            </a:r>
          </a:p>
          <a:p>
            <a:pPr marL="285750" indent="-285750">
              <a:lnSpc>
                <a:spcPct val="90000"/>
              </a:lnSpc>
              <a:spcBef>
                <a:spcPct val="20000"/>
              </a:spcBef>
              <a:buFont typeface="Arial" pitchFamily="34" charset="0"/>
              <a:buChar char="-"/>
            </a:pPr>
            <a:endParaRPr lang="nl-NL" sz="2000" dirty="0">
              <a:latin typeface="Arial" pitchFamily="34" charset="0"/>
              <a:cs typeface="Arial" pitchFamily="34" charset="0"/>
            </a:endParaRPr>
          </a:p>
        </p:txBody>
      </p:sp>
      <p:pic>
        <p:nvPicPr>
          <p:cNvPr id="7" name="Tijdelijke aanduiding voor inhoud 6">
            <a:extLst>
              <a:ext uri="{FF2B5EF4-FFF2-40B4-BE49-F238E27FC236}">
                <a16:creationId xmlns:a16="http://schemas.microsoft.com/office/drawing/2014/main" id="{0C729E1E-40F0-4132-B825-0CBE6DEA817F}"/>
              </a:ext>
            </a:extLst>
          </p:cNvPr>
          <p:cNvPicPr>
            <a:picLocks noGrp="1" noChangeAspect="1"/>
          </p:cNvPicPr>
          <p:nvPr>
            <p:ph sz="half" idx="2"/>
          </p:nvPr>
        </p:nvPicPr>
        <p:blipFill>
          <a:blip r:embed="rId2"/>
          <a:stretch>
            <a:fillRect/>
          </a:stretch>
        </p:blipFill>
        <p:spPr>
          <a:xfrm>
            <a:off x="6197600" y="2341391"/>
            <a:ext cx="5384800" cy="3043582"/>
          </a:xfrm>
          <a:prstGeom prst="rect">
            <a:avLst/>
          </a:prstGeom>
          <a:noFill/>
        </p:spPr>
      </p:pic>
    </p:spTree>
    <p:extLst>
      <p:ext uri="{BB962C8B-B14F-4D97-AF65-F5344CB8AC3E}">
        <p14:creationId xmlns:p14="http://schemas.microsoft.com/office/powerpoint/2010/main" val="1942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4308" y="798685"/>
            <a:ext cx="8860565" cy="648072"/>
          </a:xfrm>
        </p:spPr>
        <p:txBody>
          <a:bodyPr/>
          <a:lstStyle/>
          <a:p>
            <a:r>
              <a:rPr lang="nl-NL" dirty="0"/>
              <a:t>Leefbaarheid van de leefomgeving</a:t>
            </a:r>
          </a:p>
        </p:txBody>
      </p:sp>
      <p:sp>
        <p:nvSpPr>
          <p:cNvPr id="3" name="Tijdelijke aanduiding voor inhoud 2"/>
          <p:cNvSpPr>
            <a:spLocks noGrp="1"/>
          </p:cNvSpPr>
          <p:nvPr>
            <p:ph idx="1"/>
          </p:nvPr>
        </p:nvSpPr>
        <p:spPr>
          <a:xfrm>
            <a:off x="1424307" y="1664471"/>
            <a:ext cx="9976755" cy="4727744"/>
          </a:xfrm>
        </p:spPr>
        <p:txBody>
          <a:bodyPr>
            <a:normAutofit fontScale="77500" lnSpcReduction="20000"/>
          </a:bodyPr>
          <a:lstStyle/>
          <a:p>
            <a:pPr marL="0" indent="0">
              <a:buNone/>
            </a:pPr>
            <a:r>
              <a:rPr lang="nl-NL" sz="3400" dirty="0"/>
              <a:t>We geven de omgeving betekenis in termen van </a:t>
            </a:r>
            <a:r>
              <a:rPr lang="nl-NL" sz="3400" u="sng" dirty="0"/>
              <a:t>leefbaarheid</a:t>
            </a:r>
            <a:r>
              <a:rPr lang="nl-NL" sz="3400" dirty="0"/>
              <a:t>. </a:t>
            </a:r>
          </a:p>
          <a:p>
            <a:pPr marL="0" indent="0">
              <a:buNone/>
            </a:pPr>
            <a:r>
              <a:rPr lang="nl-NL" sz="3400" dirty="0"/>
              <a:t>‘</a:t>
            </a:r>
            <a:r>
              <a:rPr lang="nl-NL" sz="3400" b="1" dirty="0">
                <a:solidFill>
                  <a:schemeClr val="accent6"/>
                </a:solidFill>
              </a:rPr>
              <a:t>Hoe aantrekkelijk en/of geschikt een gebied of gemeenschap is om er te wonen, te recreëren of te werken’</a:t>
            </a:r>
          </a:p>
          <a:p>
            <a:pPr lvl="1"/>
            <a:endParaRPr lang="nl-NL" sz="3400" i="1" dirty="0"/>
          </a:p>
          <a:p>
            <a:pPr marL="0" indent="0">
              <a:buNone/>
            </a:pPr>
            <a:r>
              <a:rPr lang="nl-NL" sz="3400" dirty="0"/>
              <a:t>Kwaliteitsoordeel over:</a:t>
            </a:r>
          </a:p>
          <a:p>
            <a:pPr marL="685800" lvl="1">
              <a:buFontTx/>
              <a:buChar char="-"/>
            </a:pPr>
            <a:r>
              <a:rPr lang="nl-NL" sz="3400" dirty="0"/>
              <a:t>Fysieke woonomgeving </a:t>
            </a:r>
          </a:p>
          <a:p>
            <a:pPr marL="685800" lvl="1">
              <a:buFontTx/>
              <a:buChar char="-"/>
            </a:pPr>
            <a:r>
              <a:rPr lang="nl-NL" sz="3400" dirty="0"/>
              <a:t>Sociale kwaliteit</a:t>
            </a:r>
          </a:p>
          <a:p>
            <a:pPr marL="400050" lvl="1" indent="0">
              <a:buNone/>
            </a:pPr>
            <a:endParaRPr lang="nl-NL" sz="3400" dirty="0"/>
          </a:p>
          <a:p>
            <a:pPr marL="400050" lvl="1" indent="0">
              <a:buNone/>
            </a:pPr>
            <a:endParaRPr lang="nl-NL" sz="3400" dirty="0"/>
          </a:p>
          <a:p>
            <a:pPr marL="400050" lvl="1" indent="0">
              <a:buNone/>
            </a:pPr>
            <a:r>
              <a:rPr lang="nl-NL" sz="3400" dirty="0"/>
              <a:t>Dat kan op twee manieren: </a:t>
            </a:r>
          </a:p>
          <a:p>
            <a:pPr marL="400050" lvl="1" indent="0">
              <a:buNone/>
            </a:pPr>
            <a:r>
              <a:rPr lang="nl-NL" sz="3400" dirty="0"/>
              <a:t>-  Objectieve leefbaarheid </a:t>
            </a:r>
          </a:p>
          <a:p>
            <a:pPr marL="685800" lvl="1">
              <a:buFontTx/>
              <a:buChar char="-"/>
            </a:pPr>
            <a:r>
              <a:rPr lang="nl-NL" sz="3400"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E6378B1-A5BE-4C0E-8EDA-ACDDF8DD12E1}"/>
              </a:ext>
            </a:extLst>
          </p:cNvPr>
          <p:cNvSpPr txBox="1"/>
          <p:nvPr/>
        </p:nvSpPr>
        <p:spPr>
          <a:xfrm>
            <a:off x="1328677" y="6060405"/>
            <a:ext cx="9534646" cy="369332"/>
          </a:xfrm>
          <a:prstGeom prst="rect">
            <a:avLst/>
          </a:prstGeom>
          <a:noFill/>
        </p:spPr>
        <p:txBody>
          <a:bodyPr wrap="square">
            <a:spAutoFit/>
          </a:bodyPr>
          <a:lstStyle/>
          <a:p>
            <a:r>
              <a:rPr lang="nl-NL" dirty="0">
                <a:hlinkClick r:id="rId3"/>
              </a:rPr>
              <a:t>https://www.youtube.com/watch?time_continue=62&amp;v=O_hZPJKQpQc&amp;feature=emb_logo</a:t>
            </a:r>
            <a:endParaRPr lang="nl-NL" dirty="0"/>
          </a:p>
        </p:txBody>
      </p:sp>
      <p:sp>
        <p:nvSpPr>
          <p:cNvPr id="7" name="Tekstvak 6">
            <a:extLst>
              <a:ext uri="{FF2B5EF4-FFF2-40B4-BE49-F238E27FC236}">
                <a16:creationId xmlns:a16="http://schemas.microsoft.com/office/drawing/2014/main" id="{0F3F66C0-C62B-44E6-B253-3FA63D0F2FC3}"/>
              </a:ext>
            </a:extLst>
          </p:cNvPr>
          <p:cNvSpPr txBox="1"/>
          <p:nvPr/>
        </p:nvSpPr>
        <p:spPr>
          <a:xfrm>
            <a:off x="628409" y="1092411"/>
            <a:ext cx="6964583" cy="1323439"/>
          </a:xfrm>
          <a:prstGeom prst="rect">
            <a:avLst/>
          </a:prstGeom>
          <a:noFill/>
        </p:spPr>
        <p:txBody>
          <a:bodyPr wrap="square">
            <a:spAutoFit/>
          </a:bodyPr>
          <a:lstStyle/>
          <a:p>
            <a:r>
              <a:rPr lang="nl-NL" sz="2000" b="0" i="0" dirty="0">
                <a:solidFill>
                  <a:schemeClr val="accent6"/>
                </a:solidFill>
                <a:effectLst/>
              </a:rPr>
              <a:t>Het ging best goed met de leefbaarheid in veel buurten. Toch komt de leefbaarheid in steeds meer wijken en dorpen onder druk te staan. Problemen stapelen zich op. De draagkracht van deze buurten wordt zwaar op de proef gesteld.</a:t>
            </a:r>
            <a:endParaRPr lang="nl-NL" sz="2000" dirty="0">
              <a:solidFill>
                <a:schemeClr val="accent6"/>
              </a:solidFill>
            </a:endParaRPr>
          </a:p>
        </p:txBody>
      </p:sp>
      <p:sp>
        <p:nvSpPr>
          <p:cNvPr id="9" name="Tekstvak 8">
            <a:extLst>
              <a:ext uri="{FF2B5EF4-FFF2-40B4-BE49-F238E27FC236}">
                <a16:creationId xmlns:a16="http://schemas.microsoft.com/office/drawing/2014/main" id="{E301320F-EBD4-48A4-A1A5-8B063F2DCDB8}"/>
              </a:ext>
            </a:extLst>
          </p:cNvPr>
          <p:cNvSpPr txBox="1"/>
          <p:nvPr/>
        </p:nvSpPr>
        <p:spPr>
          <a:xfrm>
            <a:off x="628409" y="2560426"/>
            <a:ext cx="10865252" cy="3139321"/>
          </a:xfrm>
          <a:prstGeom prst="rect">
            <a:avLst/>
          </a:prstGeom>
          <a:noFill/>
        </p:spPr>
        <p:txBody>
          <a:bodyPr wrap="square">
            <a:spAutoFit/>
          </a:bodyPr>
          <a:lstStyle/>
          <a:p>
            <a:pPr algn="l"/>
            <a:r>
              <a:rPr lang="nl-NL" sz="2000" b="1" i="0" dirty="0">
                <a:solidFill>
                  <a:schemeClr val="accent6"/>
                </a:solidFill>
                <a:effectLst/>
              </a:rPr>
              <a:t>De adviseurs van </a:t>
            </a:r>
            <a:r>
              <a:rPr lang="nl-NL" sz="2000" b="1" i="0" dirty="0" err="1">
                <a:solidFill>
                  <a:schemeClr val="accent6"/>
                </a:solidFill>
                <a:effectLst/>
              </a:rPr>
              <a:t>Companen</a:t>
            </a:r>
            <a:r>
              <a:rPr lang="nl-NL" sz="2000" b="1" i="0" dirty="0">
                <a:solidFill>
                  <a:schemeClr val="accent6"/>
                </a:solidFill>
                <a:effectLst/>
              </a:rPr>
              <a:t> </a:t>
            </a:r>
            <a:r>
              <a:rPr lang="nl-NL" sz="2000" b="0" i="0" dirty="0">
                <a:solidFill>
                  <a:srgbClr val="212529"/>
                </a:solidFill>
                <a:effectLst/>
              </a:rPr>
              <a:t>zetten graag hun tanden in uitdagende kwesties, en denken buiten de bestaande kaders. Rekening houdend met de verschillende belangen. </a:t>
            </a:r>
            <a:r>
              <a:rPr lang="nl-NL" sz="2000" b="0" i="0" dirty="0">
                <a:effectLst/>
              </a:rPr>
              <a:t>Voor gemeenten, corporaties, provincies en inwoners werken we aan vraagstukken rond leefbaarheid in dorpen en wijken:</a:t>
            </a:r>
          </a:p>
          <a:p>
            <a:pPr algn="l">
              <a:buFont typeface="Arial" panose="020B0604020202020204" pitchFamily="34" charset="0"/>
              <a:buChar char="•"/>
            </a:pPr>
            <a:r>
              <a:rPr lang="nl-NL" sz="2000" b="0" i="0" dirty="0">
                <a:solidFill>
                  <a:srgbClr val="212529"/>
                </a:solidFill>
                <a:effectLst/>
              </a:rPr>
              <a:t>Hoe leefbaar is onze wijk of ons dorp? Wat gaat goed, en wat niet?</a:t>
            </a:r>
          </a:p>
          <a:p>
            <a:pPr algn="l">
              <a:buFont typeface="Arial" panose="020B0604020202020204" pitchFamily="34" charset="0"/>
              <a:buChar char="•"/>
            </a:pPr>
            <a:r>
              <a:rPr lang="nl-NL" sz="2000" b="0" i="0" dirty="0">
                <a:solidFill>
                  <a:srgbClr val="212529"/>
                </a:solidFill>
                <a:effectLst/>
              </a:rPr>
              <a:t>Waar moet deze wijk of dit dorp naartoe groeien? Hebben we daar een visie op?</a:t>
            </a:r>
          </a:p>
          <a:p>
            <a:pPr algn="l">
              <a:buFont typeface="Arial" panose="020B0604020202020204" pitchFamily="34" charset="0"/>
              <a:buChar char="•"/>
            </a:pPr>
            <a:r>
              <a:rPr lang="nl-NL" sz="2000" b="0" i="0" dirty="0">
                <a:solidFill>
                  <a:srgbClr val="212529"/>
                </a:solidFill>
                <a:effectLst/>
              </a:rPr>
              <a:t>Hoe lossen we problemen op? In de wijk of in een specifiek wooncomplex? Welke maatregelen moeten we nemen?</a:t>
            </a:r>
          </a:p>
          <a:p>
            <a:pPr algn="l">
              <a:buFont typeface="Arial" panose="020B0604020202020204" pitchFamily="34" charset="0"/>
              <a:buChar char="•"/>
            </a:pPr>
            <a:r>
              <a:rPr lang="nl-NL" sz="2000" b="0" i="0" dirty="0">
                <a:solidFill>
                  <a:srgbClr val="212529"/>
                </a:solidFill>
                <a:effectLst/>
              </a:rPr>
              <a:t>Kunnen we de ontwikkelingen rond leefbaarheid in wijken, woningbouw, etc. monitoren?</a:t>
            </a:r>
          </a:p>
          <a:p>
            <a:pPr algn="l">
              <a:buFont typeface="Arial" panose="020B0604020202020204" pitchFamily="34" charset="0"/>
              <a:buChar char="•"/>
            </a:pPr>
            <a:r>
              <a:rPr lang="nl-NL" sz="2000" b="0" i="0" dirty="0">
                <a:solidFill>
                  <a:srgbClr val="212529"/>
                </a:solidFill>
                <a:effectLst/>
              </a:rPr>
              <a:t>‘Alles sneuvelt in de uitvoering’: </a:t>
            </a:r>
            <a:r>
              <a:rPr lang="nl-NL" b="0" i="0" dirty="0">
                <a:solidFill>
                  <a:srgbClr val="212529"/>
                </a:solidFill>
                <a:effectLst/>
                <a:latin typeface="Open Sans"/>
              </a:rPr>
              <a:t>wordt ons beleid effectief uitgevoerd?</a:t>
            </a:r>
          </a:p>
          <a:p>
            <a:pPr algn="l">
              <a:buFont typeface="Arial" panose="020B0604020202020204" pitchFamily="34" charset="0"/>
              <a:buChar char="•"/>
            </a:pPr>
            <a:r>
              <a:rPr lang="nl-NL" b="0" i="0" dirty="0">
                <a:solidFill>
                  <a:srgbClr val="212529"/>
                </a:solidFill>
                <a:effectLst/>
                <a:latin typeface="Open Sans"/>
              </a:rPr>
              <a:t>Wat vinden inwoners van …?</a:t>
            </a:r>
          </a:p>
        </p:txBody>
      </p:sp>
      <p:sp>
        <p:nvSpPr>
          <p:cNvPr id="10" name="Tekstballon: ovaal 9">
            <a:extLst>
              <a:ext uri="{FF2B5EF4-FFF2-40B4-BE49-F238E27FC236}">
                <a16:creationId xmlns:a16="http://schemas.microsoft.com/office/drawing/2014/main" id="{BD9A26BC-C294-4E52-AEFB-613FA7F66884}"/>
              </a:ext>
            </a:extLst>
          </p:cNvPr>
          <p:cNvSpPr/>
          <p:nvPr/>
        </p:nvSpPr>
        <p:spPr>
          <a:xfrm rot="1403510">
            <a:off x="8206450" y="648182"/>
            <a:ext cx="3518704" cy="1365813"/>
          </a:xfrm>
          <a:prstGeom prst="wedgeEllipseCallout">
            <a:avLst>
              <a:gd name="adj1" fmla="val -47807"/>
              <a:gd name="adj2" fmla="val 76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Uit de praktijk: </a:t>
            </a:r>
          </a:p>
        </p:txBody>
      </p:sp>
    </p:spTree>
    <p:extLst>
      <p:ext uri="{BB962C8B-B14F-4D97-AF65-F5344CB8AC3E}">
        <p14:creationId xmlns:p14="http://schemas.microsoft.com/office/powerpoint/2010/main" val="77945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F01ADD-3F9F-498A-B2FD-B9A316AC3552}"/>
              </a:ext>
            </a:extLst>
          </p:cNvPr>
          <p:cNvSpPr txBox="1"/>
          <p:nvPr/>
        </p:nvSpPr>
        <p:spPr>
          <a:xfrm>
            <a:off x="1524000" y="1654629"/>
            <a:ext cx="7249886" cy="1231106"/>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de slag:</a:t>
            </a:r>
          </a:p>
          <a:p>
            <a:r>
              <a:rPr lang="nl-NL" sz="2800" dirty="0">
                <a:latin typeface="Arial" panose="020B0604020202020204" pitchFamily="34" charset="0"/>
                <a:cs typeface="Arial" panose="020B0604020202020204" pitchFamily="34" charset="0"/>
              </a:rPr>
              <a:t>Plattegrond, post-its en vragenlijsten! </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4691D5-81C5-4E14-A5D9-32D6F4C72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943" y="2885735"/>
            <a:ext cx="6057900" cy="3305175"/>
          </a:xfrm>
          <a:prstGeom prst="rect">
            <a:avLst/>
          </a:prstGeom>
        </p:spPr>
      </p:pic>
    </p:spTree>
    <p:extLst>
      <p:ext uri="{BB962C8B-B14F-4D97-AF65-F5344CB8AC3E}">
        <p14:creationId xmlns:p14="http://schemas.microsoft.com/office/powerpoint/2010/main" val="71599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264EA8-5A24-4321-996C-8F4F3FDB6645}"/>
              </a:ext>
            </a:extLst>
          </p:cNvPr>
          <p:cNvSpPr txBox="1"/>
          <p:nvPr/>
        </p:nvSpPr>
        <p:spPr>
          <a:xfrm>
            <a:off x="806369" y="1041023"/>
            <a:ext cx="10741307" cy="5816977"/>
          </a:xfrm>
          <a:prstGeom prst="rect">
            <a:avLst/>
          </a:prstGeom>
          <a:noFill/>
        </p:spPr>
        <p:txBody>
          <a:bodyPr wrap="square">
            <a:spAutoFit/>
          </a:bodyPr>
          <a:lstStyle/>
          <a:p>
            <a:r>
              <a:rPr lang="nl-NL" sz="2400" b="1" dirty="0">
                <a:solidFill>
                  <a:schemeClr val="accent6"/>
                </a:solidFill>
              </a:rPr>
              <a:t>Er is hangt een grote plattegrond van Tilburg, je hebt een post-it briefje gekregen en werkt samen in een duo.  </a:t>
            </a:r>
          </a:p>
          <a:p>
            <a:endParaRPr lang="nl-NL" sz="2400" dirty="0"/>
          </a:p>
          <a:p>
            <a:r>
              <a:rPr lang="nl-NL" sz="2400" dirty="0"/>
              <a:t>1. Bespreek met elkaar de volgende vragen en schrijf je antwoorden op de post-it: </a:t>
            </a:r>
          </a:p>
          <a:p>
            <a:pPr marL="342900" indent="-342900">
              <a:buFont typeface="Arial" panose="020B0604020202020204" pitchFamily="34" charset="0"/>
              <a:buChar char="•"/>
            </a:pPr>
            <a:r>
              <a:rPr lang="nl-NL" sz="2400" dirty="0"/>
              <a:t>Je naam  </a:t>
            </a:r>
          </a:p>
          <a:p>
            <a:pPr marL="342900" indent="-342900">
              <a:buFont typeface="Arial" panose="020B0604020202020204" pitchFamily="34" charset="0"/>
              <a:buChar char="•"/>
            </a:pPr>
            <a:r>
              <a:rPr lang="nl-NL" sz="2400" dirty="0"/>
              <a:t>Waar woon je? Staat dat op die grote kaart? </a:t>
            </a:r>
          </a:p>
          <a:p>
            <a:pPr marL="342900" indent="-342900">
              <a:buFont typeface="Arial" panose="020B0604020202020204" pitchFamily="34" charset="0"/>
              <a:buChar char="•"/>
            </a:pPr>
            <a:r>
              <a:rPr lang="nl-NL" sz="2400" dirty="0"/>
              <a:t>Hoe zou je die wijk of dat dorp typeren met 3 woorden?  </a:t>
            </a:r>
          </a:p>
          <a:p>
            <a:pPr marL="342900" indent="-342900">
              <a:buFont typeface="Arial" panose="020B0604020202020204" pitchFamily="34" charset="0"/>
              <a:buChar char="•"/>
            </a:pPr>
            <a:r>
              <a:rPr lang="nl-NL" sz="2400" dirty="0"/>
              <a:t>Wat is in die wijk of dat dorp goed, fijn en positief?  </a:t>
            </a:r>
          </a:p>
          <a:p>
            <a:pPr marL="342900" indent="-342900">
              <a:buFont typeface="Arial" panose="020B0604020202020204" pitchFamily="34" charset="0"/>
              <a:buChar char="•"/>
            </a:pPr>
            <a:r>
              <a:rPr lang="nl-NL" sz="2400" dirty="0"/>
              <a:t>Wat kan daar zeker beter?  </a:t>
            </a:r>
          </a:p>
          <a:p>
            <a:endParaRPr lang="nl-NL" sz="2400" dirty="0"/>
          </a:p>
          <a:p>
            <a:r>
              <a:rPr lang="nl-NL" sz="2400" dirty="0"/>
              <a:t> </a:t>
            </a:r>
          </a:p>
          <a:p>
            <a:r>
              <a:rPr lang="nl-NL" sz="2400" dirty="0"/>
              <a:t>2. Plak nu je post-it op de juiste plaats op de kaart.  </a:t>
            </a:r>
          </a:p>
          <a:p>
            <a:r>
              <a:rPr lang="nl-NL" sz="2400" dirty="0"/>
              <a:t>Tijdens deze en volgende lessen bespreken we de dingen die per post-it, wijk of stad/dorp opvallen.  </a:t>
            </a:r>
          </a:p>
          <a:p>
            <a:endParaRPr lang="nl-NL" dirty="0"/>
          </a:p>
          <a:p>
            <a:r>
              <a:rPr lang="nl-NL" dirty="0"/>
              <a:t> </a:t>
            </a:r>
          </a:p>
        </p:txBody>
      </p:sp>
    </p:spTree>
    <p:extLst>
      <p:ext uri="{BB962C8B-B14F-4D97-AF65-F5344CB8AC3E}">
        <p14:creationId xmlns:p14="http://schemas.microsoft.com/office/powerpoint/2010/main" val="42761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DC7C8-28C0-4E65-9423-A7D542D471FA}">
  <ds:schemaRefs>
    <ds:schemaRef ds:uri="http://schemas.microsoft.com/sharepoint/v3/contenttype/forms"/>
  </ds:schemaRefs>
</ds:datastoreItem>
</file>

<file path=customXml/itemProps2.xml><?xml version="1.0" encoding="utf-8"?>
<ds:datastoreItem xmlns:ds="http://schemas.openxmlformats.org/officeDocument/2006/customXml" ds:itemID="{862E662F-C5A4-49CC-AC2F-9400955620A7}">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 ds:uri="47a28104-336f-447d-946e-e305ac2bcd47"/>
    <ds:schemaRef ds:uri="34354c1b-6b8c-435b-ad50-990538c19557"/>
    <ds:schemaRef ds:uri="http://www.w3.org/XML/1998/namespace"/>
  </ds:schemaRefs>
</ds:datastoreItem>
</file>

<file path=customXml/itemProps3.xml><?xml version="1.0" encoding="utf-8"?>
<ds:datastoreItem xmlns:ds="http://schemas.openxmlformats.org/officeDocument/2006/customXml" ds:itemID="{0C5E4F59-1C58-407B-9837-AD0FBF124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1324</Words>
  <Application>Microsoft Office PowerPoint</Application>
  <PresentationFormat>Breedbeeld</PresentationFormat>
  <Paragraphs>141</Paragraphs>
  <Slides>15</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Open Sans</vt:lpstr>
      <vt:lpstr>Helicon thema</vt:lpstr>
      <vt:lpstr>Welkom bij Stad en Wijk </vt:lpstr>
      <vt:lpstr>Waar denken jullie aan bij Stad &amp; wijk?</vt:lpstr>
      <vt:lpstr>Inhoud van deze les:</vt:lpstr>
      <vt:lpstr>PowerPoint-presentatie</vt:lpstr>
      <vt:lpstr>Stad en wijk periode 1</vt:lpstr>
      <vt:lpstr>Leefbaarheid van de leefomgeving</vt:lpstr>
      <vt:lpstr>PowerPoint-presentatie</vt:lpstr>
      <vt:lpstr>PowerPoint-presentatie</vt:lpstr>
      <vt:lpstr>PowerPoint-presentatie</vt:lpstr>
      <vt:lpstr>PowerPoint-presentatie</vt:lpstr>
      <vt:lpstr>Leefbaarheid</vt:lpstr>
      <vt:lpstr>Leefbaarheid meten</vt:lpstr>
      <vt:lpstr>Meten van leefbaarheid: de Leefbaarometer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Stad en Wijk </dc:title>
  <dc:creator>Pascalle Cup</dc:creator>
  <cp:lastModifiedBy>Pascalle Cup</cp:lastModifiedBy>
  <cp:revision>3</cp:revision>
  <dcterms:created xsi:type="dcterms:W3CDTF">2020-09-01T07:25:29Z</dcterms:created>
  <dcterms:modified xsi:type="dcterms:W3CDTF">2020-09-01T07:47:04Z</dcterms:modified>
</cp:coreProperties>
</file>